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306" r:id="rId5"/>
    <p:sldId id="261" r:id="rId6"/>
    <p:sldId id="267" r:id="rId7"/>
    <p:sldId id="268" r:id="rId8"/>
    <p:sldId id="269" r:id="rId9"/>
    <p:sldId id="314" r:id="rId10"/>
    <p:sldId id="317" r:id="rId11"/>
    <p:sldId id="315" r:id="rId12"/>
    <p:sldId id="271" r:id="rId13"/>
  </p:sldIdLst>
  <p:sldSz cx="12192000" cy="6858000"/>
  <p:notesSz cx="12192000" cy="6858000"/>
  <p:custDataLst>
    <p:tags r:id="rId1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0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6" d="100"/>
          <a:sy n="116" d="100"/>
        </p:scale>
        <p:origin x="480" y="82"/>
      </p:cViewPr>
      <p:guideLst>
        <p:guide orient="horz" pos="2860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12/15/2024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7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1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40.png"/><Relationship Id="rId5" Type="http://schemas.openxmlformats.org/officeDocument/2006/relationships/image" Target="../media/image17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YaoChen Li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295400" y="1659890"/>
            <a:ext cx="9266555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Toward Robust Incomplete Multimodal Sentiment</a:t>
            </a:r>
          </a:p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Analysis via Hierarchical Representation Learning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84030" y="5270500"/>
            <a:ext cx="212280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600" b="1" spc="15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eurIPS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63925" y="5029200"/>
            <a:ext cx="4467225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 err="1">
                <a:latin typeface="Arial" panose="020B0604020202020204"/>
                <a:cs typeface="Arial" panose="020B0604020202020204"/>
              </a:rPr>
              <a:t>Code:</a:t>
            </a:r>
            <a:r>
              <a:rPr lang="en-US" altLang="zh-CN" sz="1600" spc="-40" dirty="0" err="1">
                <a:latin typeface="Arial" panose="020B0604020202020204"/>
                <a:cs typeface="Arial" panose="020B0604020202020204"/>
              </a:rPr>
              <a:t>none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1600" b="1" spc="10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12.15</a:t>
            </a:r>
            <a:r>
              <a:rPr sz="1600" b="1" spc="-5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ChongQing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1808B7FA-C6F7-17EE-A133-5ADDB07098D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57400" y="2573024"/>
            <a:ext cx="7446963" cy="23778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1148D-2785-8F0D-3F43-150C17D61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B7F58BB-FBFC-43F8-E251-30F947FC109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9AB7496-6B59-E0D3-7C26-2DCBC5C5350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A1A4EEE-8E24-FCC7-DAA9-BF8324AA730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E472F8C-1577-E3BA-76FF-14B2B7EAE7C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852043C-A3F7-2BC0-3833-510508360D54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AD8E801-CFC0-8C93-191D-53993906AD0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E18A7C4-2CBC-B2BD-8FBF-3DEB23EF7AD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B58CEE8-CAB9-D19D-E7AD-8E89EBA11C7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EEAF130D-F25F-F50C-AD4F-86BDC33B056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16E46D0-1322-2A77-A596-8C33861B27EB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80153CD-16D8-6CB8-89DD-99ABC92364EA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E0145076-D12D-B6F7-4A81-0ADFBC60C035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FEC1546B-244E-B18A-F270-5274A9BD2D5B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44A0BB7-AEF5-51B0-9816-AB2C9D84558F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F4913106-8F81-FD83-2EAF-01AC9BB98B3B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6F37E6C-6949-6E14-753E-3FA6FFCEBB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400" y="1447800"/>
            <a:ext cx="3606075" cy="284836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D1BBDB9-E79A-698E-C895-7D1BB0FD4E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000" y="4417412"/>
            <a:ext cx="10170233" cy="22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79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C80CF93-2A78-6670-F14B-39E629BAFA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7684" y="2040100"/>
            <a:ext cx="10078852" cy="36002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F086092-8D4A-EAEB-5358-0CDEB15433C8}"/>
              </a:ext>
            </a:extLst>
          </p:cNvPr>
          <p:cNvSpPr txBox="1"/>
          <p:nvPr/>
        </p:nvSpPr>
        <p:spPr>
          <a:xfrm>
            <a:off x="1752600" y="2362200"/>
            <a:ext cx="90661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complex feature interactions for incomplete modalities leads to a large amount of information redundancy and cumulative errors, resulting in ineffective extraction of sentiment semantics.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AutoNum type="romanLcParenBoth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Lacking consideration of semantic and distributional alignment of representations, causing imprecise feature reconstruction and nonrobust joint representations.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83ACC28-84A6-8DCE-EC37-BA8B97F4D4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336" y="1492758"/>
            <a:ext cx="11353800" cy="46671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8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9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42E5965-1D40-5090-A798-AB4BCBAD3D8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7149" r="23305" b="-19480"/>
          <a:stretch/>
        </p:blipFill>
        <p:spPr>
          <a:xfrm>
            <a:off x="5709895" y="1560459"/>
            <a:ext cx="2947757" cy="26804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737390C-3156-78F9-A2D5-68CB092F52C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26228" b="-12339"/>
          <a:stretch/>
        </p:blipFill>
        <p:spPr>
          <a:xfrm>
            <a:off x="5765942" y="1928182"/>
            <a:ext cx="1349142" cy="26278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54B203D-39E7-7671-3A16-39B6C8ABE3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0044" y="2296860"/>
            <a:ext cx="1232357" cy="22738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93E68906-A3CF-7633-9245-F3775708CB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4796" y="2671526"/>
            <a:ext cx="1370288" cy="25625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590C399-4771-BAB8-30FE-A88D3E1E9D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22367" y="3033674"/>
            <a:ext cx="2796006" cy="36170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6C9F766-1398-6436-9D3F-C5B3BE5006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62600" y="3408687"/>
            <a:ext cx="3716095" cy="62289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8E684CC-F77F-FB2F-9FB7-75DA836AA3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38987" y="4053119"/>
            <a:ext cx="5141220" cy="63191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56864457-AB3E-D8A2-90D2-96D9684E35E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22367" y="4656129"/>
            <a:ext cx="2266397" cy="456579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2646B96-2911-B5DD-F206-304EAEA4EE6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9403" y="1396020"/>
            <a:ext cx="4692142" cy="511702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8081B231-56CC-49A6-FE3D-328894431D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81662" y="5212047"/>
            <a:ext cx="2975990" cy="38982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C2FDC6F3-0636-4575-6869-042D1A964F0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85475" y="5718951"/>
            <a:ext cx="4018534" cy="50344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5F37FCB-DCF3-F9DF-C0D4-301BD81B8FF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42369" y="6254954"/>
            <a:ext cx="2454787" cy="39649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5EDF323-0A61-1FAE-AFBA-EE2E6D4506D0}"/>
              </a:ext>
            </a:extLst>
          </p:cNvPr>
          <p:cNvSpPr txBox="1"/>
          <p:nvPr/>
        </p:nvSpPr>
        <p:spPr>
          <a:xfrm>
            <a:off x="8791079" y="1460816"/>
            <a:ext cx="5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E82CF85-BC24-473C-11C9-AC9F3BE771A1}"/>
              </a:ext>
            </a:extLst>
          </p:cNvPr>
          <p:cNvSpPr txBox="1"/>
          <p:nvPr/>
        </p:nvSpPr>
        <p:spPr>
          <a:xfrm>
            <a:off x="7261246" y="1850033"/>
            <a:ext cx="5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1A8F065-B585-A285-1AE6-30DD9791353E}"/>
              </a:ext>
            </a:extLst>
          </p:cNvPr>
          <p:cNvSpPr txBox="1"/>
          <p:nvPr/>
        </p:nvSpPr>
        <p:spPr>
          <a:xfrm>
            <a:off x="7252199" y="2211584"/>
            <a:ext cx="5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08475B9-B604-6C0C-F7FA-219FDF78D8F9}"/>
              </a:ext>
            </a:extLst>
          </p:cNvPr>
          <p:cNvSpPr txBox="1"/>
          <p:nvPr/>
        </p:nvSpPr>
        <p:spPr>
          <a:xfrm>
            <a:off x="7384882" y="2593173"/>
            <a:ext cx="5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5423ECB-2C54-5DB1-AC0C-39195C7AFCF6}"/>
              </a:ext>
            </a:extLst>
          </p:cNvPr>
          <p:cNvSpPr txBox="1"/>
          <p:nvPr/>
        </p:nvSpPr>
        <p:spPr>
          <a:xfrm>
            <a:off x="8657652" y="3026043"/>
            <a:ext cx="5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7CC297D-F5FF-4245-8248-CE3C7E74C330}"/>
              </a:ext>
            </a:extLst>
          </p:cNvPr>
          <p:cNvSpPr txBox="1"/>
          <p:nvPr/>
        </p:nvSpPr>
        <p:spPr>
          <a:xfrm>
            <a:off x="9407880" y="3511314"/>
            <a:ext cx="5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9171212-CB71-C908-552A-0D50703EEA80}"/>
              </a:ext>
            </a:extLst>
          </p:cNvPr>
          <p:cNvSpPr txBox="1"/>
          <p:nvPr/>
        </p:nvSpPr>
        <p:spPr>
          <a:xfrm>
            <a:off x="10760126" y="4184408"/>
            <a:ext cx="5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6CD30BE-34B8-D935-75BB-0FC7B622523D}"/>
              </a:ext>
            </a:extLst>
          </p:cNvPr>
          <p:cNvSpPr txBox="1"/>
          <p:nvPr/>
        </p:nvSpPr>
        <p:spPr>
          <a:xfrm>
            <a:off x="8192598" y="4743376"/>
            <a:ext cx="5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7A75AD4-48F0-6FCD-605B-EACA8F63C761}"/>
              </a:ext>
            </a:extLst>
          </p:cNvPr>
          <p:cNvSpPr txBox="1"/>
          <p:nvPr/>
        </p:nvSpPr>
        <p:spPr>
          <a:xfrm>
            <a:off x="8921887" y="5231164"/>
            <a:ext cx="5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9057806-F3EC-9B6C-1824-1D0F5E8B17F9}"/>
              </a:ext>
            </a:extLst>
          </p:cNvPr>
          <p:cNvSpPr txBox="1"/>
          <p:nvPr/>
        </p:nvSpPr>
        <p:spPr>
          <a:xfrm>
            <a:off x="9873704" y="5736046"/>
            <a:ext cx="5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6A6307E-DB14-363F-EE7E-F96221700B93}"/>
              </a:ext>
            </a:extLst>
          </p:cNvPr>
          <p:cNvSpPr txBox="1"/>
          <p:nvPr/>
        </p:nvSpPr>
        <p:spPr>
          <a:xfrm>
            <a:off x="8439118" y="6242578"/>
            <a:ext cx="5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7AE3459-BB97-9284-39B9-F66CCDB33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4257" y="1597140"/>
            <a:ext cx="2590800" cy="52262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35D249A-8B50-132A-8A20-FB593E2396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0617" y="2225824"/>
            <a:ext cx="5368879" cy="38512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D029390-813A-6B2A-F70B-A3D188F127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0852" y="2724134"/>
            <a:ext cx="2318863" cy="28477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58B8E79-F66B-0953-E914-115FF498FD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9745" y="3194326"/>
            <a:ext cx="4724400" cy="3467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61F3CFA-61D8-EB9F-6498-CAE686C472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41378" y="3612023"/>
            <a:ext cx="1717022" cy="273728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20490D7C-4339-2A76-60E8-C884CCFC62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88839" y="3885751"/>
            <a:ext cx="2110737" cy="65960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50196FF-50FD-5630-46F7-FA925AF5E3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96614" y="4517674"/>
            <a:ext cx="3449239" cy="62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E79EA5B-C1AC-D5D8-235C-0CD68A3794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11545" y="5231513"/>
            <a:ext cx="1558805" cy="21168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ED6454E6-8364-4FA7-4ED3-B6CB79D932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5125" y="1579628"/>
            <a:ext cx="5086396" cy="46482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F044D084-245F-F514-EC83-41ACDD4F7A6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87110" y="5824592"/>
            <a:ext cx="4369669" cy="35091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53CE1E2-A676-45F0-2158-795FB461DF29}"/>
              </a:ext>
            </a:extLst>
          </p:cNvPr>
          <p:cNvSpPr txBox="1"/>
          <p:nvPr/>
        </p:nvSpPr>
        <p:spPr>
          <a:xfrm>
            <a:off x="8737601" y="1651909"/>
            <a:ext cx="5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B857256-5437-59ED-99BE-71F66640588B}"/>
              </a:ext>
            </a:extLst>
          </p:cNvPr>
          <p:cNvSpPr txBox="1"/>
          <p:nvPr/>
        </p:nvSpPr>
        <p:spPr>
          <a:xfrm>
            <a:off x="11149496" y="2426287"/>
            <a:ext cx="5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1581E8E-3BD6-4664-2932-499A2D41B1DF}"/>
              </a:ext>
            </a:extLst>
          </p:cNvPr>
          <p:cNvSpPr txBox="1"/>
          <p:nvPr/>
        </p:nvSpPr>
        <p:spPr>
          <a:xfrm>
            <a:off x="10760126" y="3429000"/>
            <a:ext cx="5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BFB295D-8956-84CC-C838-21ED88C60E48}"/>
              </a:ext>
            </a:extLst>
          </p:cNvPr>
          <p:cNvSpPr txBox="1"/>
          <p:nvPr/>
        </p:nvSpPr>
        <p:spPr>
          <a:xfrm>
            <a:off x="8171944" y="4001208"/>
            <a:ext cx="5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2D30005-D5D3-7709-0314-0A188BA586A4}"/>
              </a:ext>
            </a:extLst>
          </p:cNvPr>
          <p:cNvSpPr txBox="1"/>
          <p:nvPr/>
        </p:nvSpPr>
        <p:spPr>
          <a:xfrm>
            <a:off x="9245788" y="4645969"/>
            <a:ext cx="5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94801DD-A90A-5A9E-2F42-C22BE3D123EB}"/>
              </a:ext>
            </a:extLst>
          </p:cNvPr>
          <p:cNvSpPr txBox="1"/>
          <p:nvPr/>
        </p:nvSpPr>
        <p:spPr>
          <a:xfrm>
            <a:off x="8007579" y="5095725"/>
            <a:ext cx="5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36E5B44-58B9-6251-5E9E-06D8A78EE08B}"/>
              </a:ext>
            </a:extLst>
          </p:cNvPr>
          <p:cNvSpPr txBox="1"/>
          <p:nvPr/>
        </p:nvSpPr>
        <p:spPr>
          <a:xfrm>
            <a:off x="10590875" y="5714839"/>
            <a:ext cx="5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E83F9B1-331E-EFB1-A822-3BADC88C7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0" y="1359104"/>
            <a:ext cx="8061290" cy="52859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DA880C5-B8A4-515C-CDCA-F4178D008A2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888"/>
          <a:stretch/>
        </p:blipFill>
        <p:spPr>
          <a:xfrm>
            <a:off x="3542178" y="1305101"/>
            <a:ext cx="5107643" cy="54200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8C35B62-72F5-9C30-B48A-4E561382AD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0" y="1945483"/>
            <a:ext cx="7160718" cy="37635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2CC0997-64E0-9228-E1E1-FF907EEF07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2514600"/>
            <a:ext cx="10385234" cy="273349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358</Words>
  <Application>Microsoft Office PowerPoint</Application>
  <PresentationFormat>宽屏</PresentationFormat>
  <Paragraphs>128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Noto Sans Mono CJK HK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曜辰 李</cp:lastModifiedBy>
  <cp:revision>113</cp:revision>
  <dcterms:created xsi:type="dcterms:W3CDTF">2023-09-17T03:47:00Z</dcterms:created>
  <dcterms:modified xsi:type="dcterms:W3CDTF">2024-12-15T09:12:59Z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2023-09-23T16:00:00Z</vt:filetime>
  </property>
  <property fmtid="{D5CDD505-2E9C-101B-9397-08002B2CF9AE}" pid="5" name="ICV">
    <vt:lpwstr>87A3FB96F83F4531B996A18E4022202D_13</vt:lpwstr>
  </property>
  <property fmtid="{D5CDD505-2E9C-101B-9397-08002B2CF9AE}" pid="6" name="KSOProductBuildVer">
    <vt:lpwstr>2052-12.1.0.18608</vt:lpwstr>
  </property>
</Properties>
</file>